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 type="screen16x9"/>
  <p:notesSz cx="6858000" cy="9144000"/>
  <p:embeddedFontLst>
    <p:embeddedFont>
      <p:font typeface="Archivo" panose="020B0604020202020204" charset="0"/>
      <p:regular r:id="rId15"/>
      <p:bold r:id="rId16"/>
      <p:italic r:id="rId17"/>
      <p:boldItalic r:id="rId18"/>
    </p:embeddedFont>
    <p:embeddedFont>
      <p:font typeface="Archivo ExtraBold" panose="020B060402020202020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66E1D-5D1D-B3D0-D548-735DB73BE3A9}" v="1" dt="2023-10-24T13:57:49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la Rigo" userId="S::daniella.rigo_dskbank.bg#ext#@codecool.onmicrosoft.com::a4e5b161-6a7b-4972-9aa9-ccb716f6539c" providerId="AD" clId="Web-{64F66E1D-5D1D-B3D0-D548-735DB73BE3A9}"/>
    <pc:docChg chg="modSld">
      <pc:chgData name="Daniella Rigo" userId="S::daniella.rigo_dskbank.bg#ext#@codecool.onmicrosoft.com::a4e5b161-6a7b-4972-9aa9-ccb716f6539c" providerId="AD" clId="Web-{64F66E1D-5D1D-B3D0-D548-735DB73BE3A9}" dt="2023-10-24T13:57:49.304" v="0" actId="1076"/>
      <pc:docMkLst>
        <pc:docMk/>
      </pc:docMkLst>
      <pc:sldChg chg="modSp">
        <pc:chgData name="Daniella Rigo" userId="S::daniella.rigo_dskbank.bg#ext#@codecool.onmicrosoft.com::a4e5b161-6a7b-4972-9aa9-ccb716f6539c" providerId="AD" clId="Web-{64F66E1D-5D1D-B3D0-D548-735DB73BE3A9}" dt="2023-10-24T13:57:49.304" v="0" actId="1076"/>
        <pc:sldMkLst>
          <pc:docMk/>
          <pc:sldMk cId="0" sldId="258"/>
        </pc:sldMkLst>
        <pc:spChg chg="mod">
          <ac:chgData name="Daniella Rigo" userId="S::daniella.rigo_dskbank.bg#ext#@codecool.onmicrosoft.com::a4e5b161-6a7b-4972-9aa9-ccb716f6539c" providerId="AD" clId="Web-{64F66E1D-5D1D-B3D0-D548-735DB73BE3A9}" dt="2023-10-24T13:57:49.304" v="0" actId="1076"/>
          <ac:spMkLst>
            <pc:docMk/>
            <pc:sldMk cId="0" sldId="258"/>
            <ac:spMk id="18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fdc2293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fdc2293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1c2d3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1c2d33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65d24223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65d24223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71c2d33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71c2d33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3f7e197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3f7e197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3f7f663f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3f7f663f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7057def7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7057def7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fdc22931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fdc22931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sz="43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bg>
      <p:bgPr>
        <a:solidFill>
          <a:srgbClr val="1D1C4E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l="11191" t="14918" r="12414" b="7501"/>
          <a:stretch/>
        </p:blipFill>
        <p:spPr>
          <a:xfrm rot="10800000" flipH="1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bg>
      <p:bgPr>
        <a:solidFill>
          <a:srgbClr val="F4F4F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avLst/>
            <a:gdLst/>
            <a:ahLst/>
            <a:cxnLst/>
            <a:rect l="l" t="t" r="r" b="b"/>
            <a:pathLst>
              <a:path w="122801" h="82309" extrusionOk="0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rgbClr val="F4F4F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avLst/>
            <a:gdLst/>
            <a:ahLst/>
            <a:cxnLst/>
            <a:rect l="l" t="t" r="r" b="b"/>
            <a:pathLst>
              <a:path w="97825" h="27965" extrusionOk="0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avLst/>
            <a:gdLst/>
            <a:ahLst/>
            <a:cxnLst/>
            <a:rect l="l" t="t" r="r" b="b"/>
            <a:pathLst>
              <a:path w="96263" h="31583" extrusionOk="0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avLst/>
            <a:gdLst/>
            <a:ahLst/>
            <a:cxnLst/>
            <a:rect l="l" t="t" r="r" b="b"/>
            <a:pathLst>
              <a:path w="18923" h="18784" extrusionOk="0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l="52947" r="509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r="4039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avLst/>
            <a:gdLst/>
            <a:ahLst/>
            <a:cxnLst/>
            <a:rect l="l" t="t" r="r" b="b"/>
            <a:pathLst>
              <a:path w="71093" h="54158" extrusionOk="0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avLst/>
            <a:gdLst/>
            <a:ahLst/>
            <a:cxnLst/>
            <a:rect l="l" t="t" r="r" b="b"/>
            <a:pathLst>
              <a:path w="50890" h="67461" extrusionOk="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avLst/>
            <a:gdLst/>
            <a:ahLst/>
            <a:cxnLst/>
            <a:rect l="l" t="t" r="r" b="b"/>
            <a:pathLst>
              <a:path w="81361" h="62103" extrusionOk="0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avLst/>
            <a:gdLst/>
            <a:ahLst/>
            <a:cxnLst/>
            <a:rect l="l" t="t" r="r" b="b"/>
            <a:pathLst>
              <a:path w="72965" h="85174" extrusionOk="0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sz="28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w="38100" cap="flat" cmpd="sng">
            <a:solidFill>
              <a:srgbClr val="5CE6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solidFill>
          <a:srgbClr val="231E5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bg>
      <p:bgPr>
        <a:solidFill>
          <a:srgbClr val="231E5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avLst/>
            <a:gdLst/>
            <a:ahLst/>
            <a:cxnLst/>
            <a:rect l="l" t="t" r="r" b="b"/>
            <a:pathLst>
              <a:path w="102033" h="129415" extrusionOk="0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avLst/>
            <a:gdLst/>
            <a:ahLst/>
            <a:cxnLst/>
            <a:rect l="l" t="t" r="r" b="b"/>
            <a:pathLst>
              <a:path w="138591" h="135612" extrusionOk="0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w="9525" cap="flat" cmpd="sng">
            <a:solidFill>
              <a:srgbClr val="174EF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2217" r="2217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t="3908" b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CE6C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avLst/>
            <a:gdLst/>
            <a:ahLst/>
            <a:cxnLst/>
            <a:rect l="l" t="t" r="r" b="b"/>
            <a:pathLst>
              <a:path w="125728" h="185880" extrusionOk="0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w="9525" cap="flat" cmpd="sng">
            <a:solidFill>
              <a:srgbClr val="1D1C4E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174EF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AF57E9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solidFill>
          <a:srgbClr val="F4F4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avLst/>
            <a:gdLst/>
            <a:ahLst/>
            <a:cxnLst/>
            <a:rect l="l" t="t" r="r" b="b"/>
            <a:pathLst>
              <a:path w="60089" h="41965" extrusionOk="0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bg>
      <p:bgPr>
        <a:solidFill>
          <a:srgbClr val="F4F4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bg>
      <p:bgPr>
        <a:solidFill>
          <a:srgbClr val="1D1C4E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avLst/>
            <a:gdLst/>
            <a:ahLst/>
            <a:cxnLst/>
            <a:rect l="l" t="t" r="r" b="b"/>
            <a:pathLst>
              <a:path w="114860" h="128334" extrusionOk="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w="9525" cap="flat" cmpd="sng">
            <a:solidFill>
              <a:srgbClr val="AF57E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l="955" t="18263" r="4409" b="9632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sz="25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357900" y="1017100"/>
            <a:ext cx="84282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Object-Oriented Programming (OOP)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1436675" y="2879675"/>
            <a:ext cx="9144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Organizing Code with Objects and Classes</a:t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OOP?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42925" y="1381075"/>
            <a:ext cx="8465400" cy="31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OOP is a programming paradigm based on the concept of "objects"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Objects can contain </a:t>
            </a:r>
            <a:r>
              <a:rPr lang="en-GB" b="1"/>
              <a:t>data </a:t>
            </a:r>
            <a:r>
              <a:rPr lang="en-GB"/>
              <a:t>and </a:t>
            </a:r>
            <a:r>
              <a:rPr lang="en-GB" b="1"/>
              <a:t>executable code</a:t>
            </a:r>
            <a:r>
              <a:rPr lang="en-GB"/>
              <a:t>: data in the form of fields, and code in the form of methods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OOP models real-world entities as software objects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OOP languages can be imperative, but being object-oriented doesn't inherently make a language imperative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OOP helps manage complexity and encourages code reusability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-5951609" y="30424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Concepts of OOP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Encapsulation</a:t>
            </a:r>
            <a:r>
              <a:rPr lang="en-GB"/>
              <a:t>: Grouping data and methods that operate on that data into a single unit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Inheritance</a:t>
            </a:r>
            <a:r>
              <a:rPr lang="en-GB"/>
              <a:t>: Mechanism to create a new class using properties and behaviors from an existing class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Polymorphism</a:t>
            </a:r>
            <a:r>
              <a:rPr lang="en-GB"/>
              <a:t>: Ability to take on many forms, where a single interface can represent different types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Abstraction:</a:t>
            </a:r>
            <a:r>
              <a:rPr lang="en-GB"/>
              <a:t> Hiding complex implementation details and showing only essential features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OOP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Code reusability through inheritance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Easier maintenance and modification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Clearer structure and organization of code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Enhanced security through encapsulation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OOP in the Real World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Modeling a banking system with classes like Account, User, Transaction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Simulation systems where different entities are represented as objects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Game development where each character, item, or environment can be an object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OOP in Popular Languages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Languages like Java, C++, and Python support OOP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Each language has its own syntax and features for OOP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OOP principles remain consistent across languages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with OOP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Initial learning curve can be steep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Overhead of creating classes and objects can be cumbersome for small projects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Not always the best fit for every type of software 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&amp; Takeaway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OOP provides a clear structure for organizing and managing code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It brings real-world modeling into software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While powerful, it's essential to determine when OOP is the right fit for a project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E06341-6A73-47BB-BFB2-1DA2762388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65D430-1064-4F70-A50E-4A97AC2514CF}">
  <ds:schemaRefs>
    <ds:schemaRef ds:uri="0674c596-33df-4b06-9424-2d88f56dc481"/>
    <ds:schemaRef ds:uri="ad44df2e-0f3f-4ca9-b616-38153171d74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4014C08-DAD6-401B-BC86-E1CDC849031C}">
  <ds:schemaRefs>
    <ds:schemaRef ds:uri="0674c596-33df-4b06-9424-2d88f56dc481"/>
    <ds:schemaRef ds:uri="ad44df2e-0f3f-4ca9-b616-38153171d7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Object-Oriented Programming (OOP)</vt:lpstr>
      <vt:lpstr>What is OOP?</vt:lpstr>
      <vt:lpstr>Core Concepts of OOP</vt:lpstr>
      <vt:lpstr>Benefits of OOP</vt:lpstr>
      <vt:lpstr>OOP in the Real World</vt:lpstr>
      <vt:lpstr>OOP in Popular Languages</vt:lpstr>
      <vt:lpstr>Challenges with OOP</vt:lpstr>
      <vt:lpstr>Conclusion &amp; Takeaway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(OOP)</dc:title>
  <cp:revision>1</cp:revision>
  <dcterms:modified xsi:type="dcterms:W3CDTF">2023-10-24T13:58:05Z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  <property fmtid="{D5CDD505-2E9C-101B-9397-08002B2CF9AE}" pid="3" name="MediaServiceImageTags">
    <vt:lpwstr/>
  </property>
</Properties>
</file>